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58" r:id="rId3"/>
    <p:sldId id="263" r:id="rId4"/>
    <p:sldId id="259" r:id="rId5"/>
    <p:sldId id="303" r:id="rId6"/>
    <p:sldId id="307" r:id="rId7"/>
    <p:sldId id="304" r:id="rId8"/>
    <p:sldId id="331" r:id="rId9"/>
    <p:sldId id="308" r:id="rId10"/>
    <p:sldId id="305" r:id="rId11"/>
    <p:sldId id="309" r:id="rId12"/>
    <p:sldId id="310" r:id="rId13"/>
    <p:sldId id="306" r:id="rId14"/>
    <p:sldId id="311" r:id="rId15"/>
    <p:sldId id="312" r:id="rId16"/>
    <p:sldId id="337" r:id="rId17"/>
    <p:sldId id="313" r:id="rId18"/>
    <p:sldId id="314" r:id="rId19"/>
    <p:sldId id="315" r:id="rId20"/>
    <p:sldId id="316" r:id="rId21"/>
    <p:sldId id="318" r:id="rId22"/>
    <p:sldId id="319" r:id="rId23"/>
    <p:sldId id="338" r:id="rId24"/>
    <p:sldId id="322" r:id="rId25"/>
    <p:sldId id="323" r:id="rId26"/>
    <p:sldId id="339" r:id="rId27"/>
    <p:sldId id="320" r:id="rId28"/>
    <p:sldId id="324" r:id="rId29"/>
    <p:sldId id="325" r:id="rId30"/>
    <p:sldId id="326" r:id="rId31"/>
    <p:sldId id="336" r:id="rId32"/>
    <p:sldId id="332" r:id="rId33"/>
    <p:sldId id="328" r:id="rId34"/>
    <p:sldId id="329" r:id="rId35"/>
    <p:sldId id="330" r:id="rId36"/>
    <p:sldId id="335" r:id="rId37"/>
    <p:sldId id="321" r:id="rId38"/>
    <p:sldId id="262" r:id="rId39"/>
    <p:sldId id="333" r:id="rId40"/>
    <p:sldId id="276" r:id="rId41"/>
    <p:sldId id="269" r:id="rId42"/>
    <p:sldId id="274" r:id="rId43"/>
    <p:sldId id="334" r:id="rId44"/>
    <p:sldId id="284" r:id="rId45"/>
  </p:sldIdLst>
  <p:sldSz cx="9144000" cy="5143500" type="screen16x9"/>
  <p:notesSz cx="6858000" cy="9144000"/>
  <p:embeddedFontLst>
    <p:embeddedFont>
      <p:font typeface="Fira Sans Condensed Medium" panose="020B0604020202020204" charset="0"/>
      <p:regular r:id="rId47"/>
      <p:bold r:id="rId48"/>
      <p:italic r:id="rId49"/>
      <p:boldItalic r:id="rId50"/>
    </p:embeddedFont>
    <p:embeddedFont>
      <p:font typeface="Fira Sans Extra Condensed Medium" panose="020B0604020202020204" charset="0"/>
      <p:regular r:id="rId51"/>
      <p:bold r:id="rId52"/>
      <p:italic r:id="rId53"/>
      <p:boldItalic r:id="rId54"/>
    </p:embeddedFont>
    <p:embeddedFont>
      <p:font typeface="Maven Pro Regular" panose="020B0604020202020204" charset="0"/>
      <p:regular r:id="rId55"/>
      <p:bold r:id="rId56"/>
    </p:embeddedFont>
    <p:embeddedFont>
      <p:font typeface="Muli" panose="020B0604020202020204" charset="0"/>
      <p:regular r:id="rId57"/>
      <p:bold r:id="rId58"/>
      <p:italic r:id="rId59"/>
      <p:boldItalic r:id="rId60"/>
    </p:embeddedFont>
    <p:embeddedFont>
      <p:font typeface="Muli Regular" panose="020B0604020202020204" charset="0"/>
      <p:regular r:id="rId61"/>
      <p:bold r:id="rId62"/>
      <p:italic r:id="rId63"/>
      <p:boldItalic r:id="rId64"/>
    </p:embeddedFont>
    <p:embeddedFont>
      <p:font typeface="Red Hat Display"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7"/>
            <p14:sldId id="304"/>
            <p14:sldId id="331"/>
            <p14:sldId id="308"/>
            <p14:sldId id="305"/>
            <p14:sldId id="309"/>
            <p14:sldId id="310"/>
            <p14:sldId id="306"/>
            <p14:sldId id="311"/>
            <p14:sldId id="312"/>
            <p14:sldId id="337"/>
            <p14:sldId id="313"/>
            <p14:sldId id="314"/>
            <p14:sldId id="315"/>
            <p14:sldId id="316"/>
            <p14:sldId id="318"/>
            <p14:sldId id="319"/>
            <p14:sldId id="338"/>
            <p14:sldId id="322"/>
            <p14:sldId id="323"/>
            <p14:sldId id="339"/>
            <p14:sldId id="320"/>
            <p14:sldId id="324"/>
            <p14:sldId id="325"/>
            <p14:sldId id="326"/>
            <p14:sldId id="33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37" autoAdjust="0"/>
    <p:restoredTop sz="82946" autoAdjust="0"/>
  </p:normalViewPr>
  <p:slideViewPr>
    <p:cSldViewPr snapToGrid="0">
      <p:cViewPr varScale="1">
        <p:scale>
          <a:sx n="183" d="100"/>
          <a:sy n="183" d="100"/>
        </p:scale>
        <p:origin x="1062"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1238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389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132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Reduces dimensions to 2d/3d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004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Done the dimension reduction for us</a:t>
            </a:r>
            <a:endParaRPr dirty="0"/>
          </a:p>
        </p:txBody>
      </p:sp>
    </p:spTree>
    <p:extLst>
      <p:ext uri="{BB962C8B-B14F-4D97-AF65-F5344CB8AC3E}">
        <p14:creationId xmlns:p14="http://schemas.microsoft.com/office/powerpoint/2010/main" val="47444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293F-6A76-49FC-8843-280110130139}"/>
              </a:ext>
            </a:extLst>
          </p:cNvPr>
          <p:cNvSpPr>
            <a:spLocks noGrp="1"/>
          </p:cNvSpPr>
          <p:nvPr>
            <p:ph type="title"/>
          </p:nvPr>
        </p:nvSpPr>
        <p:spPr>
          <a:xfrm>
            <a:off x="609056" y="116763"/>
            <a:ext cx="8520600" cy="572700"/>
          </a:xfrm>
        </p:spPr>
        <p:txBody>
          <a:bodyPr/>
          <a:lstStyle/>
          <a:p>
            <a:r>
              <a:rPr lang="en-SG" dirty="0"/>
              <a:t>Example</a:t>
            </a:r>
            <a:endParaRPr lang="en-US" dirty="0"/>
          </a:p>
        </p:txBody>
      </p:sp>
      <p:pic>
        <p:nvPicPr>
          <p:cNvPr id="1026" name="Picture 2" descr="Text clustering with K-means and tf-idf - Mikhail Salnikov - Medium">
            <a:extLst>
              <a:ext uri="{FF2B5EF4-FFF2-40B4-BE49-F238E27FC236}">
                <a16:creationId xmlns:a16="http://schemas.microsoft.com/office/drawing/2014/main" id="{F66CBE57-D444-4203-BD0B-850569C03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669" y="1099610"/>
            <a:ext cx="3962944" cy="8255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347560-5A27-48A2-A1F4-03CE4B5A65C6}"/>
              </a:ext>
            </a:extLst>
          </p:cNvPr>
          <p:cNvPicPr>
            <a:picLocks noChangeAspect="1"/>
          </p:cNvPicPr>
          <p:nvPr/>
        </p:nvPicPr>
        <p:blipFill>
          <a:blip r:embed="rId3"/>
          <a:stretch>
            <a:fillRect/>
          </a:stretch>
        </p:blipFill>
        <p:spPr>
          <a:xfrm>
            <a:off x="1110669" y="2456518"/>
            <a:ext cx="6442309" cy="2686982"/>
          </a:xfrm>
          <a:prstGeom prst="rect">
            <a:avLst/>
          </a:prstGeom>
        </p:spPr>
      </p:pic>
      <p:sp>
        <p:nvSpPr>
          <p:cNvPr id="4" name="TextBox 3">
            <a:extLst>
              <a:ext uri="{FF2B5EF4-FFF2-40B4-BE49-F238E27FC236}">
                <a16:creationId xmlns:a16="http://schemas.microsoft.com/office/drawing/2014/main" id="{1B1AC0E7-890C-4EEE-9BEC-8CEB22493890}"/>
              </a:ext>
            </a:extLst>
          </p:cNvPr>
          <p:cNvSpPr txBox="1"/>
          <p:nvPr/>
        </p:nvSpPr>
        <p:spPr>
          <a:xfrm>
            <a:off x="0" y="1358518"/>
            <a:ext cx="1259260" cy="307777"/>
          </a:xfrm>
          <a:prstGeom prst="rect">
            <a:avLst/>
          </a:prstGeom>
          <a:noFill/>
        </p:spPr>
        <p:txBody>
          <a:bodyPr wrap="square" rtlCol="0">
            <a:spAutoFit/>
          </a:bodyPr>
          <a:lstStyle/>
          <a:p>
            <a:r>
              <a:rPr lang="en-SG" dirty="0"/>
              <a:t>Documents</a:t>
            </a:r>
            <a:endParaRPr lang="en-US" dirty="0"/>
          </a:p>
        </p:txBody>
      </p:sp>
      <p:sp>
        <p:nvSpPr>
          <p:cNvPr id="6" name="TextBox 5">
            <a:extLst>
              <a:ext uri="{FF2B5EF4-FFF2-40B4-BE49-F238E27FC236}">
                <a16:creationId xmlns:a16="http://schemas.microsoft.com/office/drawing/2014/main" id="{FD1EB5A8-4D42-4905-80AA-D5470FD1060A}"/>
              </a:ext>
            </a:extLst>
          </p:cNvPr>
          <p:cNvSpPr txBox="1"/>
          <p:nvPr/>
        </p:nvSpPr>
        <p:spPr>
          <a:xfrm>
            <a:off x="1401209" y="716213"/>
            <a:ext cx="1259260" cy="307777"/>
          </a:xfrm>
          <a:prstGeom prst="rect">
            <a:avLst/>
          </a:prstGeom>
          <a:noFill/>
        </p:spPr>
        <p:txBody>
          <a:bodyPr wrap="square" rtlCol="0">
            <a:spAutoFit/>
          </a:bodyPr>
          <a:lstStyle/>
          <a:p>
            <a:r>
              <a:rPr lang="en-SG" dirty="0"/>
              <a:t>Words</a:t>
            </a:r>
            <a:endParaRPr lang="en-US" dirty="0"/>
          </a:p>
        </p:txBody>
      </p:sp>
      <p:sp>
        <p:nvSpPr>
          <p:cNvPr id="7" name="TextBox 6">
            <a:extLst>
              <a:ext uri="{FF2B5EF4-FFF2-40B4-BE49-F238E27FC236}">
                <a16:creationId xmlns:a16="http://schemas.microsoft.com/office/drawing/2014/main" id="{B6B89ADC-19F5-4736-B702-42A8FFC86CB3}"/>
              </a:ext>
            </a:extLst>
          </p:cNvPr>
          <p:cNvSpPr txBox="1"/>
          <p:nvPr/>
        </p:nvSpPr>
        <p:spPr>
          <a:xfrm>
            <a:off x="1401209" y="2101746"/>
            <a:ext cx="1259260" cy="307777"/>
          </a:xfrm>
          <a:prstGeom prst="rect">
            <a:avLst/>
          </a:prstGeom>
          <a:noFill/>
        </p:spPr>
        <p:txBody>
          <a:bodyPr wrap="square" rtlCol="0">
            <a:spAutoFit/>
          </a:bodyPr>
          <a:lstStyle/>
          <a:p>
            <a:r>
              <a:rPr lang="en-SG" dirty="0"/>
              <a:t>Words</a:t>
            </a:r>
            <a:endParaRPr lang="en-US" dirty="0"/>
          </a:p>
        </p:txBody>
      </p:sp>
      <p:sp>
        <p:nvSpPr>
          <p:cNvPr id="8" name="TextBox 7">
            <a:extLst>
              <a:ext uri="{FF2B5EF4-FFF2-40B4-BE49-F238E27FC236}">
                <a16:creationId xmlns:a16="http://schemas.microsoft.com/office/drawing/2014/main" id="{0DC61201-2EC0-4260-86E2-1F8264655D94}"/>
              </a:ext>
            </a:extLst>
          </p:cNvPr>
          <p:cNvSpPr txBox="1"/>
          <p:nvPr/>
        </p:nvSpPr>
        <p:spPr>
          <a:xfrm>
            <a:off x="-20574" y="3360618"/>
            <a:ext cx="1259260" cy="738664"/>
          </a:xfrm>
          <a:prstGeom prst="rect">
            <a:avLst/>
          </a:prstGeom>
          <a:noFill/>
        </p:spPr>
        <p:txBody>
          <a:bodyPr wrap="square" rtlCol="0">
            <a:spAutoFit/>
          </a:bodyPr>
          <a:lstStyle/>
          <a:p>
            <a:r>
              <a:rPr lang="en-SG" dirty="0"/>
              <a:t>Descriptions of each listing</a:t>
            </a:r>
            <a:endParaRPr lang="en-US" dirty="0"/>
          </a:p>
        </p:txBody>
      </p:sp>
    </p:spTree>
    <p:extLst>
      <p:ext uri="{BB962C8B-B14F-4D97-AF65-F5344CB8AC3E}">
        <p14:creationId xmlns:p14="http://schemas.microsoft.com/office/powerpoint/2010/main" val="219058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72571" y="2946951"/>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
        <p:nvSpPr>
          <p:cNvPr id="2" name="TextBox 1">
            <a:extLst>
              <a:ext uri="{FF2B5EF4-FFF2-40B4-BE49-F238E27FC236}">
                <a16:creationId xmlns:a16="http://schemas.microsoft.com/office/drawing/2014/main" id="{FBD9C779-14A2-456A-83AE-4647D5809915}"/>
              </a:ext>
            </a:extLst>
          </p:cNvPr>
          <p:cNvSpPr txBox="1"/>
          <p:nvPr/>
        </p:nvSpPr>
        <p:spPr>
          <a:xfrm>
            <a:off x="4572000" y="554352"/>
            <a:ext cx="1379590" cy="307777"/>
          </a:xfrm>
          <a:prstGeom prst="rect">
            <a:avLst/>
          </a:prstGeom>
          <a:noFill/>
        </p:spPr>
        <p:txBody>
          <a:bodyPr wrap="square" rtlCol="0">
            <a:spAutoFit/>
          </a:bodyPr>
          <a:lstStyle/>
          <a:p>
            <a:r>
              <a:rPr lang="en-SG" dirty="0"/>
              <a:t>User’s Input</a:t>
            </a:r>
            <a:endParaRPr lang="en-US" dirty="0"/>
          </a:p>
        </p:txBody>
      </p:sp>
      <p:cxnSp>
        <p:nvCxnSpPr>
          <p:cNvPr id="4" name="Straight Arrow Connector 3">
            <a:extLst>
              <a:ext uri="{FF2B5EF4-FFF2-40B4-BE49-F238E27FC236}">
                <a16:creationId xmlns:a16="http://schemas.microsoft.com/office/drawing/2014/main" id="{660D9633-2473-4BC7-A9DB-6D556E352E2F}"/>
              </a:ext>
            </a:extLst>
          </p:cNvPr>
          <p:cNvCxnSpPr/>
          <p:nvPr/>
        </p:nvCxnSpPr>
        <p:spPr>
          <a:xfrm>
            <a:off x="5798451" y="708241"/>
            <a:ext cx="1090457" cy="181355"/>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08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623400" y="15113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705653" y="77446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082" y="84579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97082" y="1204539"/>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words/doc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1350181" y="2616486"/>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2575580" y="2770375"/>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3828337" y="2452491"/>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1300864" y="2268123"/>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3828337" y="2059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2540197" y="2462597"/>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1449573" y="2685977"/>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1451458" y="3151415"/>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1446951" y="3597852"/>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1444603" y="4075294"/>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852747" y="3062346"/>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3905274" y="3667593"/>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3890482" y="4277473"/>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3890481" y="3086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3896824" y="2524272"/>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2650594" y="2912699"/>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2646729" y="3456177"/>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2646729" y="4017766"/>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1744662" y="2839865"/>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1763311" y="2839865"/>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1765933" y="2839865"/>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1757341" y="3124115"/>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1758156" y="3314053"/>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1758156" y="3323107"/>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1758156" y="3124115"/>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1758156" y="3622255"/>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1740155" y="3751741"/>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1753649" y="3131651"/>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1737807" y="3629617"/>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1737807" y="4229182"/>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3100365" y="2780247"/>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3100365" y="3124115"/>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3100365" y="3124115"/>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3100365" y="3124115"/>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3096500" y="2780247"/>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3096500" y="3342021"/>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3096500" y="3667593"/>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3096500" y="4229182"/>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3111292" y="3674083"/>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3096500" y="3923568"/>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3096500" y="3342021"/>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3096500" y="2780247"/>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4967196" y="2452322"/>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5044133" y="3667424"/>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5029341" y="4277304"/>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5029340" y="3085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5035683" y="2524103"/>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5666228" y="2981990"/>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5029340" y="2106025"/>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209036" y="4593735"/>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898711" y="4179374"/>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7D85DAC-F911-467A-B956-CC2A3D7D2AC6}"/>
              </a:ext>
            </a:extLst>
          </p:cNvPr>
          <p:cNvSpPr/>
          <p:nvPr/>
        </p:nvSpPr>
        <p:spPr>
          <a:xfrm>
            <a:off x="768429" y="2993754"/>
            <a:ext cx="399387" cy="4624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B9B48C4-2C04-40D9-A150-6ED243F82E34}"/>
              </a:ext>
            </a:extLst>
          </p:cNvPr>
          <p:cNvSpPr/>
          <p:nvPr/>
        </p:nvSpPr>
        <p:spPr>
          <a:xfrm>
            <a:off x="5715608" y="2912603"/>
            <a:ext cx="508509" cy="4624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C2DD50-6ABE-4A81-8333-7BBCAE3490AA}"/>
              </a:ext>
            </a:extLst>
          </p:cNvPr>
          <p:cNvSpPr txBox="1"/>
          <p:nvPr/>
        </p:nvSpPr>
        <p:spPr>
          <a:xfrm>
            <a:off x="6573230" y="2571750"/>
            <a:ext cx="657641" cy="738664"/>
          </a:xfrm>
          <a:prstGeom prst="rect">
            <a:avLst/>
          </a:prstGeom>
          <a:noFill/>
        </p:spPr>
        <p:txBody>
          <a:bodyPr wrap="square" rtlCol="0">
            <a:spAutoFit/>
          </a:bodyPr>
          <a:lstStyle/>
          <a:p>
            <a:r>
              <a:rPr lang="en-SG" dirty="0"/>
              <a:t>Doc1 </a:t>
            </a:r>
          </a:p>
          <a:p>
            <a:r>
              <a:rPr lang="en-SG" dirty="0"/>
              <a:t>Doc2</a:t>
            </a:r>
          </a:p>
          <a:p>
            <a:r>
              <a:rPr lang="en-SG" dirty="0"/>
              <a:t>Doc3</a:t>
            </a:r>
            <a:endParaRPr lang="en-US" dirty="0"/>
          </a:p>
        </p:txBody>
      </p:sp>
      <p:cxnSp>
        <p:nvCxnSpPr>
          <p:cNvPr id="5" name="Straight Arrow Connector 4">
            <a:extLst>
              <a:ext uri="{FF2B5EF4-FFF2-40B4-BE49-F238E27FC236}">
                <a16:creationId xmlns:a16="http://schemas.microsoft.com/office/drawing/2014/main" id="{B47C054F-EEA7-4356-83E9-56E0AC98E703}"/>
              </a:ext>
            </a:extLst>
          </p:cNvPr>
          <p:cNvCxnSpPr/>
          <p:nvPr/>
        </p:nvCxnSpPr>
        <p:spPr>
          <a:xfrm>
            <a:off x="7230871" y="2770374"/>
            <a:ext cx="309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0543F37-BB9F-4418-A909-06FAEA7CDD0E}"/>
              </a:ext>
            </a:extLst>
          </p:cNvPr>
          <p:cNvCxnSpPr/>
          <p:nvPr/>
        </p:nvCxnSpPr>
        <p:spPr>
          <a:xfrm>
            <a:off x="7230871" y="2978244"/>
            <a:ext cx="309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A3700104-17A1-48D6-8C68-A7D6C6E6C50C}"/>
              </a:ext>
            </a:extLst>
          </p:cNvPr>
          <p:cNvCxnSpPr/>
          <p:nvPr/>
        </p:nvCxnSpPr>
        <p:spPr>
          <a:xfrm>
            <a:off x="7230871" y="3164911"/>
            <a:ext cx="309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E0CD22-E86B-4D89-91F0-AA2AB7157C73}"/>
              </a:ext>
            </a:extLst>
          </p:cNvPr>
          <p:cNvSpPr txBox="1"/>
          <p:nvPr/>
        </p:nvSpPr>
        <p:spPr>
          <a:xfrm>
            <a:off x="7607808" y="2571750"/>
            <a:ext cx="1509874" cy="738664"/>
          </a:xfrm>
          <a:prstGeom prst="rect">
            <a:avLst/>
          </a:prstGeom>
          <a:noFill/>
        </p:spPr>
        <p:txBody>
          <a:bodyPr wrap="square" rtlCol="0">
            <a:spAutoFit/>
          </a:bodyPr>
          <a:lstStyle/>
          <a:p>
            <a:r>
              <a:rPr lang="en-SG" dirty="0"/>
              <a:t>[0.34, 0.28, …]</a:t>
            </a:r>
          </a:p>
          <a:p>
            <a:r>
              <a:rPr lang="en-SG" dirty="0"/>
              <a:t>[0.32, 0.21, …]</a:t>
            </a:r>
          </a:p>
          <a:p>
            <a:r>
              <a:rPr lang="en-SG" dirty="0"/>
              <a:t>[0.1, 0.02, , …]</a:t>
            </a:r>
            <a:endParaRPr lang="en-US" dirty="0"/>
          </a:p>
        </p:txBody>
      </p:sp>
      <p:cxnSp>
        <p:nvCxnSpPr>
          <p:cNvPr id="8" name="Straight Arrow Connector 7">
            <a:extLst>
              <a:ext uri="{FF2B5EF4-FFF2-40B4-BE49-F238E27FC236}">
                <a16:creationId xmlns:a16="http://schemas.microsoft.com/office/drawing/2014/main" id="{2C7C816E-31DB-4B93-BCB8-8D273331D655}"/>
              </a:ext>
            </a:extLst>
          </p:cNvPr>
          <p:cNvCxnSpPr/>
          <p:nvPr/>
        </p:nvCxnSpPr>
        <p:spPr>
          <a:xfrm flipV="1">
            <a:off x="7273399" y="3629617"/>
            <a:ext cx="0" cy="123499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5254403-035C-43ED-928E-EE8E2F3DCE6C}"/>
              </a:ext>
            </a:extLst>
          </p:cNvPr>
          <p:cNvCxnSpPr>
            <a:cxnSpLocks/>
          </p:cNvCxnSpPr>
          <p:nvPr/>
        </p:nvCxnSpPr>
        <p:spPr>
          <a:xfrm flipV="1">
            <a:off x="7273399" y="4872377"/>
            <a:ext cx="1503970" cy="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5BD317E6-23DD-4849-8876-8CA1FE218394}"/>
              </a:ext>
            </a:extLst>
          </p:cNvPr>
          <p:cNvSpPr/>
          <p:nvPr/>
        </p:nvSpPr>
        <p:spPr>
          <a:xfrm>
            <a:off x="8025384" y="4448846"/>
            <a:ext cx="45719" cy="45719"/>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C0022C-DE64-42DE-B675-9DE69A965D5F}"/>
              </a:ext>
            </a:extLst>
          </p:cNvPr>
          <p:cNvSpPr/>
          <p:nvPr/>
        </p:nvSpPr>
        <p:spPr>
          <a:xfrm>
            <a:off x="8199584" y="4333466"/>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314D3-4E38-4FAC-AE4A-8A521AA06D14}"/>
              </a:ext>
            </a:extLst>
          </p:cNvPr>
          <p:cNvSpPr/>
          <p:nvPr/>
        </p:nvSpPr>
        <p:spPr>
          <a:xfrm>
            <a:off x="7385376" y="4738173"/>
            <a:ext cx="45719" cy="45719"/>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8A9EDAE-76C3-4E4B-B5EB-021CD10DE2CB}"/>
              </a:ext>
            </a:extLst>
          </p:cNvPr>
          <p:cNvSpPr txBox="1"/>
          <p:nvPr/>
        </p:nvSpPr>
        <p:spPr>
          <a:xfrm>
            <a:off x="8071103" y="4118022"/>
            <a:ext cx="441828" cy="215444"/>
          </a:xfrm>
          <a:prstGeom prst="rect">
            <a:avLst/>
          </a:prstGeom>
          <a:noFill/>
        </p:spPr>
        <p:txBody>
          <a:bodyPr wrap="square" rtlCol="0">
            <a:spAutoFit/>
          </a:bodyPr>
          <a:lstStyle/>
          <a:p>
            <a:r>
              <a:rPr lang="en-SG" sz="800" dirty="0"/>
              <a:t>Doc1</a:t>
            </a:r>
            <a:endParaRPr lang="en-US" sz="800" dirty="0"/>
          </a:p>
        </p:txBody>
      </p:sp>
      <p:sp>
        <p:nvSpPr>
          <p:cNvPr id="89" name="TextBox 88">
            <a:extLst>
              <a:ext uri="{FF2B5EF4-FFF2-40B4-BE49-F238E27FC236}">
                <a16:creationId xmlns:a16="http://schemas.microsoft.com/office/drawing/2014/main" id="{FFE4C524-6242-4B74-9272-1D8331AD3345}"/>
              </a:ext>
            </a:extLst>
          </p:cNvPr>
          <p:cNvSpPr txBox="1"/>
          <p:nvPr/>
        </p:nvSpPr>
        <p:spPr>
          <a:xfrm>
            <a:off x="7757756" y="4259502"/>
            <a:ext cx="441828" cy="215444"/>
          </a:xfrm>
          <a:prstGeom prst="rect">
            <a:avLst/>
          </a:prstGeom>
          <a:noFill/>
        </p:spPr>
        <p:txBody>
          <a:bodyPr wrap="square" rtlCol="0">
            <a:spAutoFit/>
          </a:bodyPr>
          <a:lstStyle/>
          <a:p>
            <a:r>
              <a:rPr lang="en-SG" sz="800" dirty="0"/>
              <a:t>Doc1</a:t>
            </a:r>
            <a:endParaRPr lang="en-US" sz="800" dirty="0"/>
          </a:p>
        </p:txBody>
      </p:sp>
      <p:sp>
        <p:nvSpPr>
          <p:cNvPr id="90" name="TextBox 89">
            <a:extLst>
              <a:ext uri="{FF2B5EF4-FFF2-40B4-BE49-F238E27FC236}">
                <a16:creationId xmlns:a16="http://schemas.microsoft.com/office/drawing/2014/main" id="{8F353EFB-F32D-427F-A0FB-128644ED69A1}"/>
              </a:ext>
            </a:extLst>
          </p:cNvPr>
          <p:cNvSpPr txBox="1"/>
          <p:nvPr/>
        </p:nvSpPr>
        <p:spPr>
          <a:xfrm>
            <a:off x="7262437" y="4541966"/>
            <a:ext cx="441828" cy="215444"/>
          </a:xfrm>
          <a:prstGeom prst="rect">
            <a:avLst/>
          </a:prstGeom>
          <a:noFill/>
        </p:spPr>
        <p:txBody>
          <a:bodyPr wrap="square" rtlCol="0">
            <a:spAutoFit/>
          </a:bodyPr>
          <a:lstStyle/>
          <a:p>
            <a:r>
              <a:rPr lang="en-SG" sz="800" dirty="0"/>
              <a:t>Doc3</a:t>
            </a:r>
            <a:endParaRPr lang="en-US" sz="800" dirty="0"/>
          </a:p>
        </p:txBody>
      </p:sp>
    </p:spTree>
    <p:extLst>
      <p:ext uri="{BB962C8B-B14F-4D97-AF65-F5344CB8AC3E}">
        <p14:creationId xmlns:p14="http://schemas.microsoft.com/office/powerpoint/2010/main" val="2668052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18BF-3C0E-4257-8AB3-089F708D54DB}"/>
              </a:ext>
            </a:extLst>
          </p:cNvPr>
          <p:cNvSpPr>
            <a:spLocks noGrp="1"/>
          </p:cNvSpPr>
          <p:nvPr>
            <p:ph type="title"/>
          </p:nvPr>
        </p:nvSpPr>
        <p:spPr/>
        <p:txBody>
          <a:bodyPr/>
          <a:lstStyle/>
          <a:p>
            <a:endParaRPr lang="en-US"/>
          </a:p>
        </p:txBody>
      </p:sp>
      <p:pic>
        <p:nvPicPr>
          <p:cNvPr id="3" name="Screen Recording 2">
            <a:hlinkClick r:id="" action="ppaction://media"/>
            <a:extLst>
              <a:ext uri="{FF2B5EF4-FFF2-40B4-BE49-F238E27FC236}">
                <a16:creationId xmlns:a16="http://schemas.microsoft.com/office/drawing/2014/main" id="{748F98C8-C3F1-4F43-9D03-ACB25B3E58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2111" y="0"/>
            <a:ext cx="6057900" cy="5143500"/>
          </a:xfrm>
          <a:prstGeom prst="rect">
            <a:avLst/>
          </a:prstGeom>
        </p:spPr>
      </p:pic>
      <p:sp>
        <p:nvSpPr>
          <p:cNvPr id="4" name="TextBox 3">
            <a:extLst>
              <a:ext uri="{FF2B5EF4-FFF2-40B4-BE49-F238E27FC236}">
                <a16:creationId xmlns:a16="http://schemas.microsoft.com/office/drawing/2014/main" id="{BD128FF1-77E3-48F2-83B1-C1CA0FC61DAA}"/>
              </a:ext>
            </a:extLst>
          </p:cNvPr>
          <p:cNvSpPr txBox="1"/>
          <p:nvPr/>
        </p:nvSpPr>
        <p:spPr>
          <a:xfrm>
            <a:off x="525453" y="3615906"/>
            <a:ext cx="2269998" cy="954107"/>
          </a:xfrm>
          <a:prstGeom prst="rect">
            <a:avLst/>
          </a:prstGeom>
          <a:noFill/>
        </p:spPr>
        <p:txBody>
          <a:bodyPr wrap="square" rtlCol="0">
            <a:spAutoFit/>
          </a:bodyPr>
          <a:lstStyle/>
          <a:p>
            <a:r>
              <a:rPr lang="en-SG" u="sng" dirty="0"/>
              <a:t>Word2Vec</a:t>
            </a:r>
          </a:p>
          <a:p>
            <a:r>
              <a:rPr lang="en-SG" dirty="0"/>
              <a:t>1 Unique Word = 1 Vector</a:t>
            </a:r>
          </a:p>
          <a:p>
            <a:r>
              <a:rPr lang="en-SG" u="sng" dirty="0"/>
              <a:t>Doc2Vec</a:t>
            </a:r>
          </a:p>
          <a:p>
            <a:r>
              <a:rPr lang="en-SG" dirty="0"/>
              <a:t>1 Doc = 1 Vector</a:t>
            </a:r>
            <a:endParaRPr lang="en-US" dirty="0"/>
          </a:p>
        </p:txBody>
      </p:sp>
      <p:sp>
        <p:nvSpPr>
          <p:cNvPr id="5" name="TextBox 4">
            <a:extLst>
              <a:ext uri="{FF2B5EF4-FFF2-40B4-BE49-F238E27FC236}">
                <a16:creationId xmlns:a16="http://schemas.microsoft.com/office/drawing/2014/main" id="{7929FC76-8881-44C6-B479-A4FAC383956D}"/>
              </a:ext>
            </a:extLst>
          </p:cNvPr>
          <p:cNvSpPr txBox="1"/>
          <p:nvPr/>
        </p:nvSpPr>
        <p:spPr>
          <a:xfrm>
            <a:off x="710620" y="1282012"/>
            <a:ext cx="1598894" cy="523220"/>
          </a:xfrm>
          <a:prstGeom prst="rect">
            <a:avLst/>
          </a:prstGeom>
          <a:noFill/>
        </p:spPr>
        <p:txBody>
          <a:bodyPr wrap="square" rtlCol="0">
            <a:spAutoFit/>
          </a:bodyPr>
          <a:lstStyle/>
          <a:p>
            <a:r>
              <a:rPr lang="en-SG" dirty="0"/>
              <a:t>Input Training Pairs</a:t>
            </a:r>
            <a:endParaRPr lang="en-US" dirty="0"/>
          </a:p>
        </p:txBody>
      </p:sp>
      <p:cxnSp>
        <p:nvCxnSpPr>
          <p:cNvPr id="7" name="Straight Arrow Connector 6">
            <a:extLst>
              <a:ext uri="{FF2B5EF4-FFF2-40B4-BE49-F238E27FC236}">
                <a16:creationId xmlns:a16="http://schemas.microsoft.com/office/drawing/2014/main" id="{150783E9-93DD-44DE-A602-BE0FCCF817C6}"/>
              </a:ext>
            </a:extLst>
          </p:cNvPr>
          <p:cNvCxnSpPr/>
          <p:nvPr/>
        </p:nvCxnSpPr>
        <p:spPr>
          <a:xfrm flipV="1">
            <a:off x="2194560" y="1342862"/>
            <a:ext cx="909175" cy="120178"/>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6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F4246C36-7738-4D31-A386-DFB6AC4235F0}"/>
              </a:ext>
            </a:extLst>
          </p:cNvPr>
          <p:cNvPicPr>
            <a:picLocks noChangeAspect="1"/>
          </p:cNvPicPr>
          <p:nvPr/>
        </p:nvPicPr>
        <p:blipFill>
          <a:blip r:embed="rId3"/>
          <a:stretch>
            <a:fillRect/>
          </a:stretch>
        </p:blipFill>
        <p:spPr>
          <a:xfrm>
            <a:off x="0" y="1966779"/>
            <a:ext cx="6656832" cy="3176722"/>
          </a:xfrm>
          <a:prstGeom prst="rect">
            <a:avLst/>
          </a:prstGeom>
        </p:spPr>
      </p:pic>
      <p:pic>
        <p:nvPicPr>
          <p:cNvPr id="4" name="Picture 3">
            <a:extLst>
              <a:ext uri="{FF2B5EF4-FFF2-40B4-BE49-F238E27FC236}">
                <a16:creationId xmlns:a16="http://schemas.microsoft.com/office/drawing/2014/main" id="{85BA0195-6881-43EB-B9DF-BE9F17DE6F9A}"/>
              </a:ext>
            </a:extLst>
          </p:cNvPr>
          <p:cNvPicPr>
            <a:picLocks noChangeAspect="1"/>
          </p:cNvPicPr>
          <p:nvPr/>
        </p:nvPicPr>
        <p:blipFill>
          <a:blip r:embed="rId4"/>
          <a:stretch>
            <a:fillRect/>
          </a:stretch>
        </p:blipFill>
        <p:spPr>
          <a:xfrm>
            <a:off x="-1" y="1767311"/>
            <a:ext cx="6656831" cy="199468"/>
          </a:xfrm>
          <a:prstGeom prst="rect">
            <a:avLst/>
          </a:prstGeom>
        </p:spPr>
      </p:pic>
      <p:sp>
        <p:nvSpPr>
          <p:cNvPr id="5" name="TextBox 4">
            <a:extLst>
              <a:ext uri="{FF2B5EF4-FFF2-40B4-BE49-F238E27FC236}">
                <a16:creationId xmlns:a16="http://schemas.microsoft.com/office/drawing/2014/main" id="{D05FE762-54F2-43FD-BA79-94CDE668B933}"/>
              </a:ext>
            </a:extLst>
          </p:cNvPr>
          <p:cNvSpPr txBox="1"/>
          <p:nvPr/>
        </p:nvSpPr>
        <p:spPr>
          <a:xfrm>
            <a:off x="6277858" y="709603"/>
            <a:ext cx="2111057" cy="307777"/>
          </a:xfrm>
          <a:prstGeom prst="rect">
            <a:avLst/>
          </a:prstGeom>
          <a:noFill/>
        </p:spPr>
        <p:txBody>
          <a:bodyPr wrap="square" rtlCol="0">
            <a:spAutoFit/>
          </a:bodyPr>
          <a:lstStyle/>
          <a:p>
            <a:r>
              <a:rPr lang="en-SG" dirty="0"/>
              <a:t>Cosine Similarity Values</a:t>
            </a:r>
            <a:endParaRPr lang="en-US" dirty="0"/>
          </a:p>
        </p:txBody>
      </p:sp>
      <p:cxnSp>
        <p:nvCxnSpPr>
          <p:cNvPr id="12" name="Straight Arrow Connector 11">
            <a:extLst>
              <a:ext uri="{FF2B5EF4-FFF2-40B4-BE49-F238E27FC236}">
                <a16:creationId xmlns:a16="http://schemas.microsoft.com/office/drawing/2014/main" id="{BF5795FC-563E-469C-9435-42597B5307C5}"/>
              </a:ext>
            </a:extLst>
          </p:cNvPr>
          <p:cNvCxnSpPr>
            <a:cxnSpLocks/>
          </p:cNvCxnSpPr>
          <p:nvPr/>
        </p:nvCxnSpPr>
        <p:spPr>
          <a:xfrm flipH="1">
            <a:off x="6568005" y="1046995"/>
            <a:ext cx="600891" cy="666101"/>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95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CF3260-5517-4DED-B2E6-52E6AA073B09}"/>
              </a:ext>
            </a:extLst>
          </p:cNvPr>
          <p:cNvPicPr>
            <a:picLocks noChangeAspect="1"/>
          </p:cNvPicPr>
          <p:nvPr/>
        </p:nvPicPr>
        <p:blipFill>
          <a:blip r:embed="rId3"/>
          <a:stretch>
            <a:fillRect/>
          </a:stretch>
        </p:blipFill>
        <p:spPr>
          <a:xfrm>
            <a:off x="1786999" y="2790331"/>
            <a:ext cx="5269556" cy="2353169"/>
          </a:xfrm>
          <a:prstGeom prst="rect">
            <a:avLst/>
          </a:prstGeom>
        </p:spPr>
      </p:pic>
      <p:pic>
        <p:nvPicPr>
          <p:cNvPr id="4" name="Picture 3">
            <a:extLst>
              <a:ext uri="{FF2B5EF4-FFF2-40B4-BE49-F238E27FC236}">
                <a16:creationId xmlns:a16="http://schemas.microsoft.com/office/drawing/2014/main" id="{23797C42-BAA8-4D84-A0C5-EDA9554D2DCA}"/>
              </a:ext>
            </a:extLst>
          </p:cNvPr>
          <p:cNvPicPr>
            <a:picLocks noChangeAspect="1"/>
          </p:cNvPicPr>
          <p:nvPr/>
        </p:nvPicPr>
        <p:blipFill>
          <a:blip r:embed="rId4"/>
          <a:stretch>
            <a:fillRect/>
          </a:stretch>
        </p:blipFill>
        <p:spPr>
          <a:xfrm>
            <a:off x="1786999" y="194456"/>
            <a:ext cx="5256493" cy="2530905"/>
          </a:xfrm>
          <a:prstGeom prst="rect">
            <a:avLst/>
          </a:prstGeom>
        </p:spPr>
      </p:pic>
      <p:pic>
        <p:nvPicPr>
          <p:cNvPr id="5" name="Picture 4">
            <a:extLst>
              <a:ext uri="{FF2B5EF4-FFF2-40B4-BE49-F238E27FC236}">
                <a16:creationId xmlns:a16="http://schemas.microsoft.com/office/drawing/2014/main" id="{C35C7866-7FFB-4BCF-85EE-6AA3B78B59BE}"/>
              </a:ext>
            </a:extLst>
          </p:cNvPr>
          <p:cNvPicPr>
            <a:picLocks noChangeAspect="1"/>
          </p:cNvPicPr>
          <p:nvPr/>
        </p:nvPicPr>
        <p:blipFill>
          <a:blip r:embed="rId5"/>
          <a:stretch>
            <a:fillRect/>
          </a:stretch>
        </p:blipFill>
        <p:spPr>
          <a:xfrm>
            <a:off x="1786999" y="-5012"/>
            <a:ext cx="5256493" cy="199468"/>
          </a:xfrm>
          <a:prstGeom prst="rect">
            <a:avLst/>
          </a:prstGeom>
        </p:spPr>
      </p:pic>
      <p:sp>
        <p:nvSpPr>
          <p:cNvPr id="6" name="TextBox 5">
            <a:extLst>
              <a:ext uri="{FF2B5EF4-FFF2-40B4-BE49-F238E27FC236}">
                <a16:creationId xmlns:a16="http://schemas.microsoft.com/office/drawing/2014/main" id="{791224A0-0610-455E-9097-100C6F7013F2}"/>
              </a:ext>
            </a:extLst>
          </p:cNvPr>
          <p:cNvSpPr txBox="1"/>
          <p:nvPr/>
        </p:nvSpPr>
        <p:spPr>
          <a:xfrm>
            <a:off x="7056555" y="2540299"/>
            <a:ext cx="2111057" cy="307777"/>
          </a:xfrm>
          <a:prstGeom prst="rect">
            <a:avLst/>
          </a:prstGeom>
          <a:noFill/>
        </p:spPr>
        <p:txBody>
          <a:bodyPr wrap="square" rtlCol="0">
            <a:spAutoFit/>
          </a:bodyPr>
          <a:lstStyle/>
          <a:p>
            <a:r>
              <a:rPr lang="en-SG" dirty="0"/>
              <a:t>Cosine Similarity Values</a:t>
            </a:r>
            <a:endParaRPr lang="en-US" dirty="0"/>
          </a:p>
        </p:txBody>
      </p:sp>
      <p:cxnSp>
        <p:nvCxnSpPr>
          <p:cNvPr id="7" name="Straight Arrow Connector 6">
            <a:extLst>
              <a:ext uri="{FF2B5EF4-FFF2-40B4-BE49-F238E27FC236}">
                <a16:creationId xmlns:a16="http://schemas.microsoft.com/office/drawing/2014/main" id="{37EF47E3-3D6E-4A45-B1AE-8107C0349AE3}"/>
              </a:ext>
            </a:extLst>
          </p:cNvPr>
          <p:cNvCxnSpPr>
            <a:cxnSpLocks/>
          </p:cNvCxnSpPr>
          <p:nvPr/>
        </p:nvCxnSpPr>
        <p:spPr>
          <a:xfrm flipH="1">
            <a:off x="7142770" y="2848076"/>
            <a:ext cx="569541" cy="321244"/>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DA4D00-36AA-4F2A-9C98-34E761FA6D8C}"/>
              </a:ext>
            </a:extLst>
          </p:cNvPr>
          <p:cNvCxnSpPr>
            <a:cxnSpLocks/>
          </p:cNvCxnSpPr>
          <p:nvPr/>
        </p:nvCxnSpPr>
        <p:spPr>
          <a:xfrm flipH="1" flipV="1">
            <a:off x="7056555" y="470264"/>
            <a:ext cx="720429" cy="2016904"/>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6968D6-54BB-4A84-9556-71CB889BD151}"/>
              </a:ext>
            </a:extLst>
          </p:cNvPr>
          <p:cNvSpPr txBox="1"/>
          <p:nvPr/>
        </p:nvSpPr>
        <p:spPr>
          <a:xfrm>
            <a:off x="109727" y="1087556"/>
            <a:ext cx="1677272" cy="2677656"/>
          </a:xfrm>
          <a:prstGeom prst="rect">
            <a:avLst/>
          </a:prstGeom>
          <a:noFill/>
        </p:spPr>
        <p:txBody>
          <a:bodyPr wrap="square" rtlCol="0">
            <a:spAutoFit/>
          </a:bodyPr>
          <a:lstStyle/>
          <a:p>
            <a:r>
              <a:rPr lang="en-SG" sz="2800" dirty="0"/>
              <a:t>Doc2Vec</a:t>
            </a:r>
          </a:p>
          <a:p>
            <a:endParaRPr lang="en-SG" sz="2800" dirty="0"/>
          </a:p>
          <a:p>
            <a:endParaRPr lang="en-SG" sz="2800" dirty="0"/>
          </a:p>
          <a:p>
            <a:endParaRPr lang="en-SG" sz="2800" dirty="0"/>
          </a:p>
          <a:p>
            <a:endParaRPr lang="en-SG" sz="2800" dirty="0"/>
          </a:p>
          <a:p>
            <a:r>
              <a:rPr lang="en-SG" sz="2800" dirty="0"/>
              <a:t>TF-IDF</a:t>
            </a:r>
            <a:endParaRPr lang="en-US" sz="2800" dirty="0"/>
          </a:p>
        </p:txBody>
      </p:sp>
    </p:spTree>
    <p:extLst>
      <p:ext uri="{BB962C8B-B14F-4D97-AF65-F5344CB8AC3E}">
        <p14:creationId xmlns:p14="http://schemas.microsoft.com/office/powerpoint/2010/main" val="2224158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B990-EF6F-46CF-9278-59C8B878A093}"/>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EF1FC33F-831E-4A8B-9323-5032250CB3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0"/>
            <a:ext cx="9144000" cy="4838700"/>
          </a:xfrm>
          <a:prstGeom prst="rect">
            <a:avLst/>
          </a:prstGeom>
        </p:spPr>
      </p:pic>
    </p:spTree>
    <p:extLst>
      <p:ext uri="{BB962C8B-B14F-4D97-AF65-F5344CB8AC3E}">
        <p14:creationId xmlns:p14="http://schemas.microsoft.com/office/powerpoint/2010/main" val="41965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83754" y="3346135"/>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Cleansing</a:t>
            </a:r>
            <a:endParaRPr dirty="0"/>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p>
          <a:p>
            <a:pPr marL="0" lvl="0" indent="0" algn="ctr" rtl="0">
              <a:spcBef>
                <a:spcPts val="0"/>
              </a:spcBef>
              <a:spcAft>
                <a:spcPts val="0"/>
              </a:spcAft>
              <a:buNone/>
            </a:pPr>
            <a:r>
              <a:rPr lang="en-SG" dirty="0" err="1"/>
              <a:t>Textblob</a:t>
            </a:r>
            <a:r>
              <a:rPr lang="en-SG" dirty="0"/>
              <a:t>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p>
          <a:p>
            <a:pPr marL="0" lvl="0" indent="0" algn="l" rtl="0">
              <a:spcBef>
                <a:spcPts val="0"/>
              </a:spcBef>
              <a:spcAft>
                <a:spcPts val="0"/>
              </a:spcAft>
              <a:buNone/>
            </a:pPr>
            <a:r>
              <a:rPr lang="en-SG" dirty="0"/>
              <a:t>Understanding advanced mathematical concepts behind models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3" y="3880262"/>
            <a:ext cx="335123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Find suitable tools for given dataset</a:t>
            </a:r>
            <a:endParaRPr dirty="0"/>
          </a:p>
        </p:txBody>
      </p:sp>
      <p:sp>
        <p:nvSpPr>
          <p:cNvPr id="3957" name="Google Shape;3957;p40"/>
          <p:cNvSpPr txBox="1">
            <a:spLocks noGrp="1"/>
          </p:cNvSpPr>
          <p:nvPr>
            <p:ph type="ctrTitle" idx="5"/>
          </p:nvPr>
        </p:nvSpPr>
        <p:spPr>
          <a:xfrm>
            <a:off x="4922432" y="3634436"/>
            <a:ext cx="439783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Not being able to find the right tools</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buNone/>
            </a:pPr>
            <a:r>
              <a:rPr lang="en-SG" sz="1400" dirty="0"/>
              <a:t>Explore BERT/</a:t>
            </a:r>
            <a:r>
              <a:rPr lang="en-SG" sz="1400" dirty="0" err="1"/>
              <a:t>ELMo</a:t>
            </a:r>
            <a:endParaRPr lang="en-SG" sz="1400" dirty="0"/>
          </a:p>
          <a:p>
            <a:pPr marL="0" lvl="0" indent="0" algn="ctr" rtl="0">
              <a:lnSpc>
                <a:spcPct val="100000"/>
              </a:lnSpc>
              <a:spcBef>
                <a:spcPts val="0"/>
              </a:spcBef>
              <a:buNone/>
            </a:pPr>
            <a:r>
              <a:rPr lang="en-SG" sz="1400" dirty="0"/>
              <a:t>UMAP/T-SNE</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34718433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Data Preparation</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sym typeface="Montserrat ExtraBold"/>
                        </a:rPr>
                        <a:t>DS/ML Tools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Exploratory Data Analysis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Slides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TotalTime>
  <Words>1965</Words>
  <Application>Microsoft Office PowerPoint</Application>
  <PresentationFormat>On-screen Show (16:9)</PresentationFormat>
  <Paragraphs>431</Paragraphs>
  <Slides>44</Slides>
  <Notes>41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Fira Sans Extra Condensed Medium</vt:lpstr>
      <vt:lpstr>Red Hat Display</vt:lpstr>
      <vt:lpstr>Muli</vt:lpstr>
      <vt:lpstr>Fira Sans Condensed Medium</vt:lpstr>
      <vt:lpstr>Muli Regular</vt:lpstr>
      <vt:lpstr>Maven Pro Regular</vt:lpstr>
      <vt:lpstr>Home Rental App Pitch Deck by Slidesgo</vt:lpstr>
      <vt:lpstr>AirBnb Recommendation System</vt:lpstr>
      <vt:lpstr>AGENDA</vt:lpstr>
      <vt:lpstr>OBJECTIVE</vt:lpstr>
      <vt:lpstr>DATASET</vt:lpstr>
      <vt:lpstr>OBJECTIVE</vt:lpstr>
      <vt:lpstr>OBJECTIVE</vt:lpstr>
      <vt:lpstr>DATA PREPARATION</vt:lpstr>
      <vt:lpstr>DATA EXPLORATION</vt:lpstr>
      <vt:lpstr>DATA EXPLORATION AND CLEANSING</vt:lpstr>
      <vt:lpstr>DATA CLEANSING</vt:lpstr>
      <vt:lpstr>DATA CLEANSING</vt:lpstr>
      <vt:lpstr>DATA CLEANSING</vt:lpstr>
      <vt:lpstr>DATA CLEANSING</vt:lpstr>
      <vt:lpstr>DS/ML TOOLS</vt:lpstr>
      <vt:lpstr>TF-IDF</vt:lpstr>
      <vt:lpstr>Example</vt:lpstr>
      <vt:lpstr>COSINE-SIMILARITY</vt:lpstr>
      <vt:lpstr>COSINE-SIMILARITY</vt:lpstr>
      <vt:lpstr>COSINE-SIMILARITY </vt:lpstr>
      <vt:lpstr>COSINE-SIMILARITY</vt:lpstr>
      <vt:lpstr>K-NN</vt:lpstr>
      <vt:lpstr>Doc2Vec (PV-DM)</vt:lpstr>
      <vt:lpstr>PowerPoint Presentation</vt:lpstr>
      <vt:lpstr>Doc2Vec (PV-DM)</vt:lpstr>
      <vt:lpstr>Doc2Vec (PV-DM)</vt:lpstr>
      <vt:lpstr>PowerPoint Presentation</vt:lpstr>
      <vt:lpstr>EXPLORATORY DATA ANALYSIS</vt:lpstr>
      <vt:lpstr>PCA</vt:lpstr>
      <vt:lpstr>PCA</vt:lpstr>
      <vt:lpstr>TENSORBOARD EMBEDDING PROJECTOR</vt:lpstr>
      <vt:lpstr>PowerPoint Presentation</vt:lpstr>
      <vt:lpstr>GUI DEMO</vt:lpstr>
      <vt:lpstr>GOOGLE MAPS</vt:lpstr>
      <vt:lpstr>CALPLOT</vt:lpstr>
      <vt:lpstr>WORD CLOUD</vt:lpstr>
      <vt:lpstr>BOXPLOT</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Jun Xian Tan</cp:lastModifiedBy>
  <cp:revision>57</cp:revision>
  <dcterms:modified xsi:type="dcterms:W3CDTF">2020-04-14T13:15:00Z</dcterms:modified>
</cp:coreProperties>
</file>